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B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fr-B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fr-BE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fr-BE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fr-BE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BE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BE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BE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fr-BE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BE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fr-BE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fr-B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fr-B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fr-B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fr-BE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"/>
          <p:cNvSpPr txBox="1"/>
          <p:nvPr/>
        </p:nvSpPr>
        <p:spPr>
          <a:xfrm>
            <a:off x="792000" y="1944000"/>
            <a:ext cx="10608120" cy="122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40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Organiser un service de support</a:t>
            </a:r>
            <a:endParaRPr lang="fr-BE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"/>
          <p:cNvSpPr/>
          <p:nvPr/>
        </p:nvSpPr>
        <p:spPr>
          <a:xfrm>
            <a:off x="792000" y="3276000"/>
            <a:ext cx="2160000" cy="576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25920" rIns="70920" bIns="2592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"/>
          <p:cNvSpPr txBox="1"/>
          <p:nvPr/>
        </p:nvSpPr>
        <p:spPr>
          <a:xfrm>
            <a:off x="792000" y="3564000"/>
            <a:ext cx="10608120" cy="86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>
              <a:spcBef>
                <a:spcPts val="1417"/>
              </a:spcBef>
            </a:pPr>
            <a:r>
              <a:rPr lang="fr-BE" sz="18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Niveaux 1, 2 et 3 — responsabilités, flux d'une demande, escalade</a:t>
            </a:r>
            <a:endParaRPr lang="fr-BE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792000" y="5922000"/>
            <a:ext cx="10608120" cy="432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13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THA-UAA1 · Technicien·ne hardware en atelier · 6TQ Informatique</a:t>
            </a:r>
            <a:endParaRPr lang="fr-BE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Ce que tu vas savoir faire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Décrire l'organisation d'un service en N1, N2, N3 — et t'y situer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Attribuer une demande au bon niveau (nature, impact, droits)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Décrire le flux complet d'une demande, de la réception à la clôture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Distinguer aiguillage, escalade fonctionnelle, hiérarchique, désescalade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Rédiger une fiche d'escalade exploitable sans un mot de plus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Justifier une décision d'escalader — ou de ne pas escalader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"/>
          <p:cNvSpPr txBox="1"/>
          <p:nvPr/>
        </p:nvSpPr>
        <p:spPr>
          <a:xfrm>
            <a:off x="792000" y="2808000"/>
            <a:ext cx="10608120" cy="122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3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1. Pourquoi découper le support ?</a:t>
            </a:r>
            <a:endParaRPr lang="fr-BE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"/>
          <p:cNvSpPr/>
          <p:nvPr/>
        </p:nvSpPr>
        <p:spPr>
          <a:xfrm>
            <a:off x="792000" y="4176000"/>
            <a:ext cx="1620000" cy="576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25920" rIns="70920" bIns="2592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Un seul technicien pour tout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Sur une journée : un mot de passe (3 min), un bourrage papier (10 min), une carte mère (2 h), une panne serveur (une demi-journée).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Trois choses cassent immédiatement :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Les interruptions détruisent le travail long — on ne démonte pas un portable en répondant au téléphone toutes les six minutes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Le coût par demande est absurde — un expert au tarif expert pour trois minutes de travail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Rien n'est capitalisé — le même problème est re-diagnostiqué depuis zéro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4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Le principe unique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Traiter chaque demande au niveau le plus bas qui sait la résoudre.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Tout le reste — les niveaux, les motifs d'escalade, les indicateurs — découle de cette seule phrase.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5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Trois fonctions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Filtrer — le N1 absorbe le volume : cas connus, répétitifs, documentés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→ le N2 garde des plages de travail continues pour l'atelier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Spécialiser — une compétence propre plutôt qu'un vernis général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→ on diagnostique plus vite et plus juste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Tracer — chaque passage de niveau laisse un écrit obligatoire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→ le savoir remonte du N2 vers la base de connaissances du N1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savoir doit aussi REDESCENDRE : ce que le N2 résout trois fois devient une procédure du N1.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6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Le coût grimpe avec le niveau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N0 — libre-service : coût ~0 pour le service, 5 à 15 % du volume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N1 — guichet : 5 à 20 min, coût × 1, 60 à 75 % du volume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N2 — expertise et atelier : 30 min à plusieurs heures, coût × 4 à × 8, 20 à 30 %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N3 — expert, éditeur, constructeur : heures ou jours, coût × 15 et plus, 2 à 8 %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Attention : un taux d'escalade faible n'est pas un objectif. Un N1 qui bricole au-delà de ses compétences coûte bien plus cher qu'un N1 qui escalade proprement.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7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"/>
          <p:cNvSpPr txBox="1"/>
          <p:nvPr/>
        </p:nvSpPr>
        <p:spPr>
          <a:xfrm>
            <a:off x="792000" y="2808000"/>
            <a:ext cx="10608120" cy="122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3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2. Qui fait quoi</a:t>
            </a:r>
            <a:endParaRPr lang="fr-BE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>
            <a:off x="792000" y="4176000"/>
            <a:ext cx="1620000" cy="576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25920" rIns="70920" bIns="2592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N0 — le libre-service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Pas une équipe : un dispositif. Base de connaissances, FAQ, portail de réinitialisation, formulaires guidés.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Responsabilité : permettre à l'utilisateur de résoudre seul un cas simple et documenté, 24 h sur 24.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Qui l'alimente : le N1 et le N2, à partir des tickets réellement traités.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Limite : ça ne fonctionne que si c'est écrit dans la langue de l'utilisateur, pas dans celle du technicien.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9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N1 — le guichet d'assistance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Point d'entrée unique : toute demande passe par lui, quel que soit le canal.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Recevoir et enregistrer — rien ne commence sans ticket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Qualifier — demandeur, équipement, impact, urgence → priorité et département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Résoudre le connu, documenté, à droits délégués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Escalader proprement, avec une fiche complète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Rester propriétaire du ticket jusqu'à la clôture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Communiquer — accusé de réception, points d'étape, message de clôture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10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N1 — droits et malentendus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Droits délégués et limités : il déverrouille un compte, il n'est pas administrateur du domaine.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Cette délégation fine rend le N1 efficace sans le rendre dangereux.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Ce que le N1 n'est pas : un standard téléphonique qui note et transmet.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Un N1 qui ne résout rien n'est pas un niveau, c'est un délai supplémentaire.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11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N2 — expertise et atelier (ta place)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Diagnostiquer ce que le N1 n'a pas pu isoler : reproduire, tester, lire les journaux, mesurer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Intervenir sur le matériel : démontage, composants, tests de charge, reconditionnement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Administrer son périmètre : serveurs, sauvegardes, images, équipements réseau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Décider : réparer, reconditionner ou remplacer — technique, économique et environnemental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Documenter pour le N1 : transformer le cas récurrent en procédure exécutable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Escalader vers le N3 quand la cause sort du périmètre interne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12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N3 — expert, éditeur, constructeur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niveau qui modifie le produit ou l'architecture, pas seulement son usage. Souvent externe.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Expert interne — l'administrateur système et réseau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Éditeur logiciel — correction du code, correctif officiel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Constructeur — pièce garantie, contrat 4 h sur site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Prestataire — opérateur télécom, hors du périmètre de l'entreprise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N3 ne parle jamais à l'utilisateur final : c'est le N1 qui communique.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13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Trois périmètres, en un coup d'œil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N1 — recevoir, qualifier, résoudre le connu · contact permanent · droits délégués · délai en minutes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N2 — diagnostiquer, réparer, administrer · contact ponctuel · admin du périmètre · délai en heures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N3 — corriger la cause racine · aucun contact utilisateur · hors du système · délai en jours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Niveau n'est pas grade : ce sont des périmètres de responsabilité, pas une hiérarchie de personnes.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Dans une PME, la même personne tient souvent le N1 le matin et le N2 l'après-midi.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14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"/>
          <p:cNvSpPr txBox="1"/>
          <p:nvPr/>
        </p:nvSpPr>
        <p:spPr>
          <a:xfrm>
            <a:off x="792000" y="2808000"/>
            <a:ext cx="10608120" cy="122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3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3. Le flux d'une demande</a:t>
            </a:r>
            <a:endParaRPr lang="fr-BE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792000" y="4176000"/>
            <a:ext cx="1620000" cy="576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25920" rIns="70920" bIns="2592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Les sept étapes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1. Réception (N1) — canal, heure, demandeur, demande brute recopiée telle quelle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2. Qualification (N1) — équipement, impact, urgence, priorité calculée, SLA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3. Résolution de premier niveau (N1) — chaque test tenté ET son résultat, même négatif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4. Décision (N1) — résolu, ou motif d'escalade explicite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5. Diagnostic et intervention (N2) — hypothèses, cause, actions, pièces, temps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6. Vérification (N1) — confirmation de l'utilisateur ou test objectif reproductible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7. Clôture et capitalisation (N1) — message, fiche matériel, article publié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16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L'étape 3 est celle qu'on saute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Sous pression, le réflexe est de transmettre au N2 sans rien avoir tenté.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Résultat : le N2 refait le travail de base, le délai double, le N1 n'apprend rien.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La règle : on n'escalade jamais un ticket dont la partie « déjà tenté » est vide.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Deux exceptions : droits manquants, ou urgence majeure.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17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La propriété du ticket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Un ticket escaladé change de main, pas de propriétaire.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N2 devient l'exécutant : il diagnostique et intervient.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N1 reste le propriétaire : il surveille l'échéance, relance, informe, prononce la clôture.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Sans cette règle, un ticket escaladé disparaît — « c'est chez l'atelier maintenant » — et plus personne ne suit le délai.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18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"/>
          <p:cNvSpPr txBox="1"/>
          <p:nvPr/>
        </p:nvSpPr>
        <p:spPr>
          <a:xfrm>
            <a:off x="792000" y="2808000"/>
            <a:ext cx="10608120" cy="122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3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4. Escalader</a:t>
            </a:r>
            <a:endParaRPr lang="fr-BE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"/>
          <p:cNvSpPr/>
          <p:nvPr/>
        </p:nvSpPr>
        <p:spPr>
          <a:xfrm>
            <a:off x="792000" y="4176000"/>
            <a:ext cx="1620000" cy="576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25920" rIns="70920" bIns="2592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Quatre motifs légitimes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Compétence — « diagnostic dépassant le périmètre N1 »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Droits — « action nécessitant un accès administrateur non délégué »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Outillage ou pièce — « nécessite un démontage en atelier »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Temps — « time-box de 15 minutes atteint, 3 pistes testées sans résultat »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Et on l'écrit dans le ticket. Un motif non écrit n'existe pas.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20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Le time-box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Une durée maximale d'acharnement au N1 : souvent 10 à 15 minutes.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Passé ce délai on escalade, même si « on y était presque ».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Ce n'est pas un aveu d'échec, c'est une règle de coût.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15 min de N1 coûtent moins qu'une heure de N1 qui piétine — et infiniment moins qu'un utilisateur bloqué toute la matinée.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21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La fiche d'escalade en sept blocs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1. Demande — ce que l'utilisateur demande, en une phrase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2. Identification — demandeur, service, équipement, n° de série, localisation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3. Symptôme — message d'erreur recopié caractère par caractère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4. Conditions — depuis quand, reproductible, un poste ou plusieurs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5. Déjà tenté — chaque test et son résultat, même négatif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6. Motif d'escalade — compétence, droits, outillage, temps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7. Contexte SLA — priorité, échéance, temps consommé, impact réel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Si le N2 doit t'appeler pour comprendre, la fiche est ratée.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22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Quatre mouvements à ne pas confondre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Aiguillage — la demande arrive d'emblée au bon niveau, par la configuration de l'outil. Ce n'est PAS une escalade.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 fonctionnelle — vers plus de compétence technique. N1 → N2 → éditeur.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 hiérarchique — vers un responsable, pour une décision, un budget, une communication. Aucune compétence technique en plus.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Désescalade — renvoi vers un niveau inférieur, qui s'écrit lui aussi.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Sinon : le ping-pong de tickets, pendant que l'échéance court.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23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L'escalade automatique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Ce n'est pas toujours un humain qui décide.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Dépassement de SLA — à 80 % de l'échéance sans prise en charge, réassignation et alerte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Priorité maximale — un ticket Emergency notifié en temps réel, sans attendre le tri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Ce n'est pas une punition, c'est un filet de sécurité.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Si elle se déclenche souvent sur les mêmes catégories, c'est le dimensionnement ou le SLA qu'il faut revoir — pas la personne.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24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"/>
          <p:cNvSpPr txBox="1"/>
          <p:nvPr/>
        </p:nvSpPr>
        <p:spPr>
          <a:xfrm>
            <a:off x="792000" y="2808000"/>
            <a:ext cx="10608120" cy="122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3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5. Six scénarios</a:t>
            </a:r>
            <a:endParaRPr lang="fr-BE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792000" y="4176000"/>
            <a:ext cx="1620000" cy="576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25920" rIns="70920" bIns="2592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Scénario 1 — « Je suis bloquée dehors »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Lundi 8 h 05. Compte verrouillé après trois essais, comptabilité.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Ticket créé, priorité Normal. Vérification d'identité : on rappelle sur le numéro de l'annuaire, jamais celui de l'appelant.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Déverrouillage avec le compte à droits délégués. Résolu en 6 minutes.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SANS ESCALADE — cas documenté, droits disponibles au N1.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Le N1 n'est pas « celui qui ne sait pas » : c'est celui qui a la procédure et le droit exact.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Le rappel sur l'annuaire est la seule protection contre l'ingénierie sociale.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26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Scénario 2 — L'écran « mort »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Lundi 8 h 40. Ticket portail, priorité Emergency choisie par l'utilisateur.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Tentation : envoyer un technicien. À la place : cinq questions au téléphone.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poste avait été rebranché en DisplayPort après un déménagement de bureau — l'écran était resté sur HDMI.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Résolu en 11 minutes, priorité repassée en Normal avec justification écrite. Article KB rédigé.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SANS ESCALADE — aucune compétence supérieure n'était nécessaire.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Escalader trop tôt coûte cher : une heure de N2 perdue et un ticket réel qui attend derrière.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27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Scénario 3 — Le portable qui surchauffe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Mardi 10 h 15. Sujet d'aide « Matériel / Panne » → routé automatiquement vers l'Atelier.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N1 ne l'a jamais eu en main.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N2 : 94 °C sous charge → démontage, poussière, pâte thermique cristallisée → nettoyage et remplacement.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Après intervention : 71 °C, aucun arrêt. Fiche matériel mise à jour.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SANS ESCALADE — la demande est arrivée d'emblée au bon niveau.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Un ticket bien aiguillé n'est pas un ticket escaladé.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Le relevé avant/après transforme « j'ai nettoyé » en preuve objective.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28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Scénario 4 — L'imprimante à bandes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Mardi 14 h 20. Bandes horizontales, la cartouche a déjà été changée.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N1, 12 minutes : page de test interne (bandes présentes → ni le poste ni le pilote), nettoyage tambour, pilote, compteur relevé à 148 320 pages.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 N1 → N2 — motif : outillage et pièce. Fiche en sept blocs transmise.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N2 : usure de tambour (durée de vie 150 000 pages). Remplacé en 25 minutes.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Désescalade vers le N1, qui vérifie et clôture.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Le N2 n'a pas refait les trois tests de base.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Une pièce à 90 € au lieu d'une imprimante à 400 € : la demande n'était pas la solution.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29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Scénario 5 — L'export qui plante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Mercredi 14 h. L'ERP se ferme à l'export des factures en PDF.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N1, 10 min : message d'erreur recopié exactement, plantage reproduit sur son propre poste, trois appels rattachés à un seul ticket.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N2 : trois hypothèses testées → plante uniquement sur les clients au nom accentué. Reproductible à 100 %.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 EN CASCADE → N3 éditeur, avec cas de reproduction minimal. Ticket fournisseur référencé.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Contournement diffusé le jour même : modèle « facture simplifiée ». L'activité reprend.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Ticket interne : On Hold, SLA suspendu. Il n'est PAS clôturé.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lvl="1" indent="-216000">
              <a:spcBef>
                <a:spcPts val="510"/>
              </a:spcBef>
              <a:buClr>
                <a:srgbClr val="000000"/>
              </a:buClr>
              <a:buSzPct val="45000"/>
              <a:buFont typeface="Arial" charset="0"/>
              <a:buChar char="–"/>
            </a:pPr>
            <a:r>
              <a:rPr lang="fr-BE" sz="15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Escalader ne veut pas dire se débarrasser : le contournement est une obligation.</a:t>
            </a:r>
            <a:endParaRPr lang="fr-BE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30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Scénario 6 — Le serveur de fichiers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Vendredi 15 h 05, fin de mois. Six appels en quatre minutes, ~60 personnes sans partage.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N1, 3 min : un seul ticket d'incident majeur, doublons rattachés, Emergency, SLA 4 h.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Il ne tente RIEN sur le serveur : ni les droits, ni la connaissance. Redémarrer à l'aveugle = transformer une panne en perte de données.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 FONCTIONNELLE immédiate (motif : droits) — exception à la règle du time-box.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ESCALADE HIÉRARCHIQUE en parallèle : quoi, qui, depuis quand, ce qui est en cours, prochain point.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N2 : disque RAID en défaut, volume en lecture seule → N3 constructeur sous contrat 4 h sur site.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N1 garde la communication : message de service toutes les 45 minutes.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31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Les six cas en un coup d'œil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1. Compte verrouillé → N1, sans escalade — procédure et droits délégués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2. Écran « mort » → N1, sans escalade — les questions avant le déplacement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3. Portable en surchauffe → N2, sans escalade — aiguillage, pas escalade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4. Imprimante à bandes → N2, escalade après tentative documentée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5. Export ERP → N3 éditeur, escalade en cascade + contournement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6. Serveur de fichiers → N2 + N3, escalade fonctionnelle ET hiérarchique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32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"/>
          <p:cNvSpPr txBox="1"/>
          <p:nvPr/>
        </p:nvSpPr>
        <p:spPr>
          <a:xfrm>
            <a:off x="792000" y="2808000"/>
            <a:ext cx="10608120" cy="1224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3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6. Mesurer le service</a:t>
            </a:r>
            <a:endParaRPr lang="fr-BE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>
            <a:off x="792000" y="4176000"/>
            <a:ext cx="1620000" cy="576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25920" rIns="70920" bIns="2592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Les indicateurs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Taux de résolution N1 — clôturés par le N1 / reçus — cible 60 à 75 %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Résolution au premier contact (FCR) — résolus pendant l'appel — 40 à 60 %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Taux d'escalade — escaladés / reçus — 25 à 40 %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Taux de réouverture — rouverts / clôturés — sous les 5 %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Respect du SLA — clôturés dans l'échéance — au-dessus de 90 %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Encours (backlog) — ouverts depuis plus de N jours — à surveiller, pas à annuler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34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Un indicateur se pilote, il ne se cultive pas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Fermer un ticket non résolu pour « tenir le SLA » améliore un chiffre et détruit le service.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ticket rouvre, l'utilisateur perd confiance, et le taux de réouverture te trahit un mois plus tard.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Un indicateur qu'on optimise en trichant finit toujours par se voir dans un autre indicateur.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35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À retenir (1/2)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Traiter chaque demande au niveau le plus bas qui sait la résoudre.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N1 reçoit tout, qualifie tout, résout le connu — et reste propriétaire du ticket.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N2 diagnostique et intervient : c'est la place du technicien hardware en atelier.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Le N3 corrige la cause racine ; souvent externe, il ne parle jamais à l'utilisateur.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Aiguillage ≠ escalade.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36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À retenir (2/2)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Quatre motifs d'escalade : compétence, droits, outillage, temps — et on les écrit.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Jamais d'escalade avec un bloc « déjà tenté » vide (sauf droits ou urgence majeure).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La fiche en sept blocs permet de commencer sans poser une seule question.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L'escalade hiérarchique informe et fait décider — elle ne demande aucune compétence technique.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Un ticket en attente d'un tiers se met en attente, avec un contournement. Il ne se clôture pas.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Un service en bonne santé fait redescendre le savoir.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37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"/>
          <p:cNvSpPr txBox="1"/>
          <p:nvPr/>
        </p:nvSpPr>
        <p:spPr>
          <a:xfrm>
            <a:off x="792000" y="540000"/>
            <a:ext cx="10608120" cy="756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/>
            <a:r>
              <a:rPr lang="fr-BE" sz="2800" b="1" u="none" strike="noStrike">
                <a:solidFill>
                  <a:srgbClr val="1F3864"/>
                </a:solidFill>
                <a:effectLst/>
                <a:uFillTx/>
                <a:latin typeface="Calibri"/>
              </a:rPr>
              <a:t>À toi de jouer</a:t>
            </a:r>
            <a:endParaRPr lang="fr-BE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>
            <a:off x="792000" y="1278000"/>
            <a:ext cx="1152000" cy="43200"/>
          </a:xfrm>
          <a:prstGeom prst="rect">
            <a:avLst/>
          </a:prstGeom>
          <a:solidFill>
            <a:schemeClr val="accent1"/>
          </a:solidFill>
          <a:ln w="0">
            <a:solidFill>
              <a:schemeClr val="accent1">
                <a:lumMod val="75000"/>
                <a:lumOff val="0"/>
              </a:schemeClr>
            </a:solidFill>
          </a:ln>
        </p:spPr>
        <p:txBody>
          <a:bodyPr lIns="70920" tIns="17280" rIns="70920" bIns="17280" anchor="t">
            <a:noAutofit/>
          </a:bodyPr>
          <a:p>
            <a:pPr/>
            <a:endParaRPr lang="fr-BE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"/>
          <p:cNvSpPr txBox="1"/>
          <p:nvPr/>
        </p:nvSpPr>
        <p:spPr>
          <a:xfrm>
            <a:off x="792000" y="1566000"/>
            <a:ext cx="10608120" cy="4590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Aiguiller une file de dix demandes et justifier chaque choix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Rédiger une fiche d'escalade complète à partir d'un cas réel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Auditer une escalade ratée : cinq défauts à relever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Répondre à la demande de la direction : refus argumenté et alternative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Construire la matrice d'escalade du service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Calculer et interpréter les indicateurs du mois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spcBef>
                <a:spcPts val="964"/>
              </a:spcBef>
              <a:buClr>
                <a:srgbClr val="000000"/>
              </a:buClr>
              <a:buSzPct val="45000"/>
              <a:buFont typeface="Arial" charset="0"/>
              <a:buChar char="•"/>
            </a:pPr>
            <a:r>
              <a:rPr lang="fr-BE" sz="1700" b="0" u="none" strike="noStrike">
                <a:solidFill>
                  <a:srgbClr val="333333"/>
                </a:solidFill>
                <a:effectLst/>
                <a:uFillTx/>
                <a:latin typeface="Calibri"/>
              </a:rPr>
              <a:t>Jeu de rôle en trinôme : N1 et N2 ne communiquent que par écrit</a:t>
            </a:r>
            <a:endParaRPr lang="fr-BE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"/>
          <p:cNvSpPr txBox="1"/>
          <p:nvPr/>
        </p:nvSpPr>
        <p:spPr>
          <a:xfrm>
            <a:off x="10320120" y="6372000"/>
            <a:ext cx="1080000" cy="28800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 algn="r"/>
            <a:r>
              <a:rPr lang="fr-BE" sz="1000" b="0" u="none" strike="noStrike">
                <a:solidFill>
                  <a:srgbClr val="6B6B6B"/>
                </a:solidFill>
                <a:effectLst/>
                <a:uFillTx/>
                <a:latin typeface="Calibri"/>
              </a:rPr>
              <a:t>38 / 38</a:t>
            </a:r>
            <a:endParaRPr lang="fr-BE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55A11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LibreOffice/26.8.0.3$Windows_X86_64 LibreOffice_project/bce0998afefdbc355585ca324285661a2170ba77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fr-BE</dc:language>
  <cp:lastModifiedBy/>
  <cp:revision>0</cp:revision>
  <dc:subject/>
  <dc:title/>
</cp:coreProperties>
</file>